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0" r:id="rId5"/>
    <p:sldId id="299" r:id="rId6"/>
    <p:sldId id="258" r:id="rId7"/>
    <p:sldId id="301" r:id="rId8"/>
    <p:sldId id="303" r:id="rId9"/>
    <p:sldId id="300" r:id="rId10"/>
    <p:sldId id="290" r:id="rId11"/>
    <p:sldId id="302" r:id="rId12"/>
    <p:sldId id="304" r:id="rId13"/>
    <p:sldId id="269" r:id="rId1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4A877B07-2BD6-4774-B95D-CB0C43F8B939}">
          <p14:sldIdLst>
            <p14:sldId id="260"/>
            <p14:sldId id="299"/>
            <p14:sldId id="258"/>
            <p14:sldId id="301"/>
            <p14:sldId id="303"/>
            <p14:sldId id="300"/>
            <p14:sldId id="290"/>
            <p14:sldId id="302"/>
            <p14:sldId id="304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CA79"/>
    <a:srgbClr val="FF1F1F"/>
    <a:srgbClr val="C6B2EF"/>
    <a:srgbClr val="F2CF96"/>
    <a:srgbClr val="FAD595"/>
    <a:srgbClr val="F98334"/>
    <a:srgbClr val="01C6FD"/>
    <a:srgbClr val="79AE02"/>
    <a:srgbClr val="067F9C"/>
    <a:srgbClr val="014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5" d="100"/>
          <a:sy n="65" d="100"/>
        </p:scale>
        <p:origin x="65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0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CC366EC-5C00-4902-9A69-7526850A6C7D}" type="datetime1">
              <a:rPr lang="de-DE" smtClean="0"/>
              <a:t>15.03.2021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E62C3C4-9460-4343-9283-24A378E271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7DD43D-A290-4AD1-BC7F-61CCC5E6B24A}" type="datetime1">
              <a:rPr lang="de-DE" noProof="0" smtClean="0"/>
              <a:t>15.03.2021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DE8F2A-B3D4-43F2-B39B-CD77F64A1950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077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39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334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796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1775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77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Bildplatzhalt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9784080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9784080" cy="1737360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3 Abschn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26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99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3026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35999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bseitiges F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244477"/>
            <a:ext cx="5170715" cy="1588127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499" y="2061165"/>
            <a:ext cx="5045529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499" y="2708227"/>
            <a:ext cx="5045529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ssdiagramm: Dok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ussdiagramm: Dok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Abschnittsüberschrift 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tx1"/>
                </a:solidFill>
              </a:rPr>
              <a:pPr rtl="0"/>
              <a:t>‹Nr.›</a:t>
            </a:fld>
            <a:endParaRPr lang="de-DE" b="1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6314" y="1825625"/>
            <a:ext cx="5306787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38900" y="1825625"/>
            <a:ext cx="51816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4744"/>
            <a:ext cx="3932237" cy="1588127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500215"/>
            <a:ext cx="6172200" cy="536877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4744"/>
            <a:ext cx="3932237" cy="1588127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gebo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  <a:p>
            <a:pPr lvl="0" rtl="0"/>
            <a:endParaRPr lang="de-DE" noProof="0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 rtlCol="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de-DE" noProof="0"/>
              <a:t>“</a:t>
            </a:r>
          </a:p>
        </p:txBody>
      </p:sp>
      <p:sp>
        <p:nvSpPr>
          <p:cNvPr id="9" name="Rahmen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de-DE" noProof="0"/>
              <a:t>Untertitel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Titel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de-DE" noProof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 mit F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Abschnittsüberschrift 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 mit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 rtl="0"/>
            <a:r>
              <a:rPr lang="de-DE" noProof="0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rtlCol="0"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Abschnittsüberschrift 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ahmen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6" name="Textplatzhalt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38900" y="1463346"/>
            <a:ext cx="5181600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8" name="Inhaltsplatzhalt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38898" y="2149311"/>
            <a:ext cx="5181601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314" y="1463346"/>
            <a:ext cx="5306787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Inhaltsplatzhalt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314" y="2149311"/>
            <a:ext cx="5306789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weißer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500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114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500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20114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 noProof="0">
              <a:solidFill>
                <a:schemeClr val="tx1"/>
              </a:solidFill>
            </a:endParaRP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de-DE" b="1" noProof="0" smtClean="0">
                <a:solidFill>
                  <a:schemeClr val="bg1"/>
                </a:solidFill>
              </a:rPr>
              <a:pPr rtl="0"/>
              <a:t>‹Nr.›</a:t>
            </a:fld>
            <a:endParaRPr lang="de-DE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88567"/>
            <a:ext cx="12192000" cy="10950453"/>
          </a:xfrm>
          <a:prstGeom prst="rect">
            <a:avLst/>
          </a:prstGeom>
        </p:spPr>
      </p:pic>
      <p:sp>
        <p:nvSpPr>
          <p:cNvPr id="17" name="Titel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 txBox="1">
            <a:spLocks/>
          </p:cNvSpPr>
          <p:nvPr/>
        </p:nvSpPr>
        <p:spPr>
          <a:xfrm>
            <a:off x="745513" y="3564197"/>
            <a:ext cx="9927405" cy="2022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800" b="1" kern="1200" spc="-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000" dirty="0" smtClean="0">
                <a:solidFill>
                  <a:schemeClr val="tx1"/>
                </a:solidFill>
              </a:rPr>
              <a:t>The E-Commerce Project: </a:t>
            </a:r>
            <a:r>
              <a:rPr lang="de-DE" sz="5000" dirty="0" err="1" smtClean="0">
                <a:solidFill>
                  <a:schemeClr val="tx1"/>
                </a:solidFill>
              </a:rPr>
              <a:t>Searching</a:t>
            </a:r>
            <a:r>
              <a:rPr lang="de-DE" sz="5000" dirty="0" smtClean="0">
                <a:solidFill>
                  <a:schemeClr val="tx1"/>
                </a:solidFill>
              </a:rPr>
              <a:t> </a:t>
            </a:r>
            <a:r>
              <a:rPr lang="de-DE" sz="5000" dirty="0" err="1" smtClean="0">
                <a:solidFill>
                  <a:schemeClr val="tx1"/>
                </a:solidFill>
              </a:rPr>
              <a:t>for</a:t>
            </a:r>
            <a:r>
              <a:rPr lang="de-DE" sz="5000" dirty="0" smtClean="0">
                <a:solidFill>
                  <a:schemeClr val="tx1"/>
                </a:solidFill>
              </a:rPr>
              <a:t> Business Relevant </a:t>
            </a:r>
            <a:r>
              <a:rPr lang="de-DE" sz="5000" dirty="0" err="1" smtClean="0">
                <a:solidFill>
                  <a:schemeClr val="tx1"/>
                </a:solidFill>
              </a:rPr>
              <a:t>Insights</a:t>
            </a:r>
            <a:endParaRPr lang="de-DE" sz="5000" dirty="0">
              <a:solidFill>
                <a:schemeClr val="tx1"/>
              </a:solidFill>
            </a:endParaRPr>
          </a:p>
        </p:txBody>
      </p:sp>
      <p:sp>
        <p:nvSpPr>
          <p:cNvPr id="12" name="Titel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 txBox="1">
            <a:spLocks/>
          </p:cNvSpPr>
          <p:nvPr/>
        </p:nvSpPr>
        <p:spPr>
          <a:xfrm>
            <a:off x="691433" y="3529781"/>
            <a:ext cx="9927405" cy="2022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800" b="1" kern="1200" spc="-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000" dirty="0" smtClean="0"/>
              <a:t>The E-Commerce Project: </a:t>
            </a:r>
            <a:r>
              <a:rPr lang="de-DE" sz="5000" dirty="0" err="1" smtClean="0"/>
              <a:t>Searching</a:t>
            </a:r>
            <a:r>
              <a:rPr lang="de-DE" sz="5000" dirty="0" smtClean="0"/>
              <a:t> </a:t>
            </a:r>
            <a:r>
              <a:rPr lang="de-DE" sz="5000" dirty="0" err="1" smtClean="0"/>
              <a:t>for</a:t>
            </a:r>
            <a:r>
              <a:rPr lang="de-DE" sz="5000" dirty="0" smtClean="0"/>
              <a:t> Business Relevant </a:t>
            </a:r>
            <a:r>
              <a:rPr lang="de-DE" sz="5000" dirty="0" err="1" smtClean="0"/>
              <a:t>Insights</a:t>
            </a:r>
            <a:endParaRPr lang="de-DE" sz="5000" dirty="0"/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B2C7B128-5866-4067-9B7F-0E73E6CBFB2F}"/>
              </a:ext>
            </a:extLst>
          </p:cNvPr>
          <p:cNvSpPr txBox="1">
            <a:spLocks/>
          </p:cNvSpPr>
          <p:nvPr/>
        </p:nvSpPr>
        <p:spPr>
          <a:xfrm>
            <a:off x="722086" y="5597470"/>
            <a:ext cx="9666514" cy="62683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 smtClean="0">
                <a:solidFill>
                  <a:schemeClr val="tx1"/>
                </a:solidFill>
              </a:rPr>
              <a:t>Diana Jaffé</a:t>
            </a:r>
          </a:p>
          <a:p>
            <a:r>
              <a:rPr lang="de-DE" sz="1800" b="1" smtClean="0">
                <a:solidFill>
                  <a:schemeClr val="tx1"/>
                </a:solidFill>
              </a:rPr>
              <a:t>March 15th, .2021</a:t>
            </a:r>
            <a:endParaRPr lang="de-DE" sz="1800" b="1" dirty="0">
              <a:solidFill>
                <a:schemeClr val="tx1"/>
              </a:solidFill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7B128-5866-4067-9B7F-0E73E6CBF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6686" y="5610170"/>
            <a:ext cx="9666514" cy="626838"/>
          </a:xfrm>
        </p:spPr>
        <p:txBody>
          <a:bodyPr rtlCol="0"/>
          <a:lstStyle/>
          <a:p>
            <a:pPr rtl="0"/>
            <a:r>
              <a:rPr lang="de-DE" sz="1800" b="1" dirty="0" smtClean="0"/>
              <a:t>Diana Jaffé</a:t>
            </a:r>
          </a:p>
          <a:p>
            <a:pPr rtl="0"/>
            <a:r>
              <a:rPr lang="de-DE" sz="1800" b="1" dirty="0" smtClean="0"/>
              <a:t>March</a:t>
            </a:r>
            <a:r>
              <a:rPr lang="de-DE" sz="1800" b="1" dirty="0" smtClean="0"/>
              <a:t> 15th</a:t>
            </a:r>
            <a:r>
              <a:rPr lang="de-DE" sz="1800" b="1" dirty="0" smtClean="0"/>
              <a:t>, .2021</a:t>
            </a:r>
            <a:endParaRPr lang="de-DE" sz="1800" b="1" dirty="0"/>
          </a:p>
        </p:txBody>
      </p:sp>
    </p:spTree>
    <p:extLst>
      <p:ext uri="{BB962C8B-B14F-4D97-AF65-F5344CB8AC3E}">
        <p14:creationId xmlns:p14="http://schemas.microsoft.com/office/powerpoint/2010/main" val="219061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287"/>
            <a:ext cx="12192000" cy="7008575"/>
          </a:xfrm>
          <a:prstGeom prst="rect">
            <a:avLst/>
          </a:prstGeom>
        </p:spPr>
      </p:pic>
      <p:sp>
        <p:nvSpPr>
          <p:cNvPr id="12" name="Rechteck 11" descr="Unterer Akzentblock für Folienbild">
            <a:extLst>
              <a:ext uri="{FF2B5EF4-FFF2-40B4-BE49-F238E27FC236}">
                <a16:creationId xmlns:a16="http://schemas.microsoft.com/office/drawing/2014/main" id="{D7F67FDF-D697-3249-AD21-75F6353FFBA5}"/>
              </a:ext>
            </a:extLst>
          </p:cNvPr>
          <p:cNvSpPr/>
          <p:nvPr/>
        </p:nvSpPr>
        <p:spPr>
          <a:xfrm>
            <a:off x="438912" y="4690872"/>
            <a:ext cx="7315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>
              <a:solidFill>
                <a:schemeClr val="tx1"/>
              </a:solidFill>
            </a:endParaRPr>
          </a:p>
        </p:txBody>
      </p:sp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3071" y="3429000"/>
            <a:ext cx="4907643" cy="867930"/>
          </a:xfrm>
        </p:spPr>
        <p:txBody>
          <a:bodyPr rtlCol="0"/>
          <a:lstStyle/>
          <a:p>
            <a:pPr rtl="0"/>
            <a:r>
              <a:rPr lang="de-DE" sz="5600" dirty="0" err="1" smtClean="0"/>
              <a:t>Thank</a:t>
            </a:r>
            <a:r>
              <a:rPr lang="de-DE" sz="5600" dirty="0" smtClean="0"/>
              <a:t> </a:t>
            </a:r>
            <a:r>
              <a:rPr lang="de-DE" sz="5600" dirty="0" err="1" smtClean="0"/>
              <a:t>you</a:t>
            </a:r>
            <a:r>
              <a:rPr lang="de-DE" sz="5600" dirty="0" smtClean="0"/>
              <a:t>!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30821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9" r="17539"/>
          <a:stretch>
            <a:fillRect/>
          </a:stretch>
        </p:blipFill>
        <p:spPr/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46314" y="493776"/>
            <a:ext cx="5266228" cy="1089529"/>
          </a:xfrm>
        </p:spPr>
        <p:txBody>
          <a:bodyPr/>
          <a:lstStyle/>
          <a:p>
            <a:r>
              <a:rPr lang="de-DE" dirty="0" smtClean="0"/>
              <a:t>Brief Project Description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sz="2000" dirty="0" smtClean="0"/>
              <a:t>The </a:t>
            </a:r>
            <a:r>
              <a:rPr lang="de-DE" sz="2000" dirty="0" err="1" smtClean="0"/>
              <a:t>Phases</a:t>
            </a:r>
            <a:endParaRPr lang="de-DE" sz="2000" dirty="0"/>
          </a:p>
        </p:txBody>
      </p:sp>
      <p:sp>
        <p:nvSpPr>
          <p:cNvPr id="6" name="Rechteck 5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80078" y="-538817"/>
            <a:ext cx="131002" cy="120864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0" name="Textplatzhalter 14"/>
          <p:cNvSpPr>
            <a:spLocks noGrp="1"/>
          </p:cNvSpPr>
          <p:nvPr>
            <p:ph type="body" sz="quarter" idx="17"/>
          </p:nvPr>
        </p:nvSpPr>
        <p:spPr>
          <a:xfrm>
            <a:off x="571499" y="2708227"/>
            <a:ext cx="5045529" cy="3561943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HTML </a:t>
            </a:r>
            <a:r>
              <a:rPr lang="de-DE" dirty="0" err="1" smtClean="0"/>
              <a:t>basics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Web </a:t>
            </a:r>
            <a:r>
              <a:rPr lang="de-DE" dirty="0" err="1" smtClean="0"/>
              <a:t>Scraping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Amazon.com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Data </a:t>
            </a:r>
            <a:r>
              <a:rPr lang="de-DE" dirty="0" err="1" smtClean="0"/>
              <a:t>cleaning</a:t>
            </a:r>
            <a:r>
              <a:rPr lang="de-DE" dirty="0" smtClean="0"/>
              <a:t> in Python,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cleaning</a:t>
            </a:r>
            <a:r>
              <a:rPr lang="de-DE" dirty="0" smtClean="0"/>
              <a:t> in Python,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Python,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Python</a:t>
            </a:r>
            <a:r>
              <a:rPr lang="de-DE" dirty="0" smtClean="0"/>
              <a:t>,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Python,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Python,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/>
              <a:t>cleaning</a:t>
            </a:r>
            <a:r>
              <a:rPr lang="de-DE" dirty="0"/>
              <a:t> in Python</a:t>
            </a:r>
            <a:r>
              <a:rPr lang="de-DE" dirty="0" smtClean="0"/>
              <a:t>,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smtClean="0"/>
              <a:t>Python…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Finishing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/>
              <a:t>c</a:t>
            </a:r>
            <a:r>
              <a:rPr lang="de-DE" dirty="0" err="1" smtClean="0"/>
              <a:t>leaning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Changing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Data </a:t>
            </a:r>
            <a:r>
              <a:rPr lang="de-DE" dirty="0" err="1" smtClean="0"/>
              <a:t>cleaning</a:t>
            </a:r>
            <a:r>
              <a:rPr lang="de-DE" dirty="0" smtClean="0"/>
              <a:t> in </a:t>
            </a:r>
            <a:r>
              <a:rPr lang="de-DE" dirty="0" err="1" smtClean="0"/>
              <a:t>mySQL</a:t>
            </a:r>
            <a:r>
              <a:rPr lang="de-DE" dirty="0" smtClean="0"/>
              <a:t>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</a:t>
            </a:r>
            <a:r>
              <a:rPr lang="de-DE" dirty="0" smtClean="0"/>
              <a:t>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/>
              <a:t> 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in </a:t>
            </a:r>
            <a:r>
              <a:rPr lang="de-DE" dirty="0" err="1" smtClean="0"/>
              <a:t>mySQL</a:t>
            </a:r>
            <a:r>
              <a:rPr lang="de-DE" dirty="0" smtClean="0"/>
              <a:t>…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SQL </a:t>
            </a:r>
            <a:r>
              <a:rPr lang="de-DE" dirty="0" err="1" smtClean="0"/>
              <a:t>Queries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Graphs in Python / </a:t>
            </a:r>
            <a:r>
              <a:rPr lang="de-DE" dirty="0" err="1" smtClean="0"/>
              <a:t>Plotly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045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10607040" cy="701731"/>
          </a:xfrm>
        </p:spPr>
        <p:txBody>
          <a:bodyPr rtlCol="0"/>
          <a:lstStyle/>
          <a:p>
            <a:pPr rtl="0"/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Given</a:t>
            </a:r>
            <a:r>
              <a:rPr lang="de-DE" dirty="0" smtClean="0"/>
              <a:t> Data Look Like?</a:t>
            </a:r>
            <a:endParaRPr lang="de-DE" dirty="0"/>
          </a:p>
        </p:txBody>
      </p:sp>
      <p:sp>
        <p:nvSpPr>
          <p:cNvPr id="52" name="Untertitel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Obsticles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-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Chances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hteck 4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7"/>
          <a:stretch/>
        </p:blipFill>
        <p:spPr>
          <a:xfrm>
            <a:off x="12431238" y="-215900"/>
            <a:ext cx="12562362" cy="405130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4249"/>
          <a:stretch/>
        </p:blipFill>
        <p:spPr>
          <a:xfrm>
            <a:off x="0" y="-3007419"/>
            <a:ext cx="12192000" cy="69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>
          <a:xfrm>
            <a:off x="6748989" y="1528876"/>
            <a:ext cx="4900386" cy="334508"/>
          </a:xfrm>
        </p:spPr>
        <p:txBody>
          <a:bodyPr/>
          <a:lstStyle/>
          <a:p>
            <a:r>
              <a:rPr lang="de-DE" sz="2000" dirty="0" smtClean="0">
                <a:solidFill>
                  <a:srgbClr val="EECA79"/>
                </a:solidFill>
              </a:rPr>
              <a:t>After </a:t>
            </a:r>
            <a:r>
              <a:rPr lang="de-DE" sz="2000" dirty="0" err="1" smtClean="0">
                <a:solidFill>
                  <a:srgbClr val="EECA79"/>
                </a:solidFill>
              </a:rPr>
              <a:t>Cleaning</a:t>
            </a:r>
            <a:endParaRPr lang="de-DE" sz="2000" dirty="0">
              <a:solidFill>
                <a:srgbClr val="EECA79"/>
              </a:solidFill>
            </a:endParaRPr>
          </a:p>
        </p:txBody>
      </p:sp>
      <p:sp>
        <p:nvSpPr>
          <p:cNvPr id="11" name="Textplatzhalter 5"/>
          <p:cNvSpPr txBox="1">
            <a:spLocks/>
          </p:cNvSpPr>
          <p:nvPr/>
        </p:nvSpPr>
        <p:spPr>
          <a:xfrm>
            <a:off x="6720459" y="1517651"/>
            <a:ext cx="4900386" cy="334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 smtClean="0"/>
              <a:t>After </a:t>
            </a:r>
            <a:r>
              <a:rPr lang="de-DE" sz="2000" dirty="0" err="1" smtClean="0"/>
              <a:t>Cleaning</a:t>
            </a:r>
            <a:endParaRPr lang="de-DE" sz="2000" dirty="0" smtClean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sz="2000" dirty="0" err="1" smtClean="0"/>
              <a:t>Challenges</a:t>
            </a:r>
            <a:endParaRPr lang="de-DE" sz="200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7"/>
          </p:nvPr>
        </p:nvSpPr>
        <p:spPr>
          <a:xfrm>
            <a:off x="571499" y="2156688"/>
            <a:ext cx="5013223" cy="356194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/>
              <a:t>574,105 Records in total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/>
              <a:t>2,515 Records </a:t>
            </a:r>
            <a:r>
              <a:rPr lang="de-DE" sz="1800" dirty="0" err="1" smtClean="0"/>
              <a:t>had</a:t>
            </a:r>
            <a:r>
              <a:rPr lang="de-DE" sz="1800" dirty="0" smtClean="0"/>
              <a:t> </a:t>
            </a:r>
            <a:r>
              <a:rPr lang="de-DE" sz="1800" dirty="0" err="1" smtClean="0"/>
              <a:t>neither</a:t>
            </a:r>
            <a:r>
              <a:rPr lang="de-DE" sz="1800" dirty="0" smtClean="0"/>
              <a:t> a </a:t>
            </a:r>
            <a:r>
              <a:rPr lang="de-DE" sz="1800" dirty="0" err="1" smtClean="0"/>
              <a:t>product</a:t>
            </a:r>
            <a:r>
              <a:rPr lang="de-DE" sz="1800" dirty="0" smtClean="0"/>
              <a:t> </a:t>
            </a:r>
            <a:r>
              <a:rPr lang="de-DE" sz="1800" dirty="0" err="1" smtClean="0"/>
              <a:t>name</a:t>
            </a:r>
            <a:r>
              <a:rPr lang="de-DE" sz="1800" dirty="0" smtClean="0"/>
              <a:t>, </a:t>
            </a:r>
            <a:r>
              <a:rPr lang="de-DE" sz="1800" dirty="0" err="1" smtClean="0"/>
              <a:t>nor</a:t>
            </a:r>
            <a:r>
              <a:rPr lang="de-DE" sz="1800" dirty="0" smtClean="0"/>
              <a:t> ASIN </a:t>
            </a:r>
            <a:r>
              <a:rPr lang="de-DE" sz="1800" dirty="0" err="1" smtClean="0"/>
              <a:t>or</a:t>
            </a:r>
            <a:r>
              <a:rPr lang="de-DE" sz="1800" dirty="0" smtClean="0"/>
              <a:t> </a:t>
            </a:r>
            <a:r>
              <a:rPr lang="de-DE" sz="1800" dirty="0" err="1" smtClean="0"/>
              <a:t>price</a:t>
            </a:r>
            <a:endParaRPr lang="de-DE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err="1"/>
              <a:t>Huge</a:t>
            </a:r>
            <a:r>
              <a:rPr lang="de-DE" sz="1800" dirty="0"/>
              <a:t> </a:t>
            </a:r>
            <a:r>
              <a:rPr lang="de-DE" sz="1800" dirty="0" err="1"/>
              <a:t>amount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seeming</a:t>
            </a:r>
            <a:r>
              <a:rPr lang="de-DE" sz="1800" dirty="0"/>
              <a:t> </a:t>
            </a:r>
            <a:r>
              <a:rPr lang="de-DE" sz="1800" dirty="0" err="1"/>
              <a:t>duplicates</a:t>
            </a:r>
            <a:r>
              <a:rPr lang="de-DE" sz="1800" dirty="0"/>
              <a:t> – </a:t>
            </a:r>
            <a:r>
              <a:rPr lang="de-DE" sz="1800" dirty="0" err="1"/>
              <a:t>that</a:t>
            </a:r>
            <a:r>
              <a:rPr lang="de-DE" sz="1800" dirty="0"/>
              <a:t> in </a:t>
            </a:r>
            <a:r>
              <a:rPr lang="de-DE" sz="1800" dirty="0" err="1"/>
              <a:t>fact</a:t>
            </a:r>
            <a:r>
              <a:rPr lang="de-DE" sz="1800" dirty="0"/>
              <a:t> </a:t>
            </a:r>
            <a:r>
              <a:rPr lang="de-DE" sz="1800" dirty="0" err="1"/>
              <a:t>weren‘t</a:t>
            </a:r>
            <a:r>
              <a:rPr lang="de-DE" sz="1800" dirty="0"/>
              <a:t> </a:t>
            </a:r>
            <a:r>
              <a:rPr lang="de-DE" sz="1800" dirty="0" err="1"/>
              <a:t>duplicates</a:t>
            </a: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err="1" smtClean="0"/>
              <a:t>Why</a:t>
            </a:r>
            <a:r>
              <a:rPr lang="de-DE" sz="1800" dirty="0" smtClean="0"/>
              <a:t> </a:t>
            </a:r>
            <a:r>
              <a:rPr lang="de-DE" sz="1800" dirty="0" err="1" smtClean="0"/>
              <a:t>did</a:t>
            </a:r>
            <a:r>
              <a:rPr lang="de-DE" sz="1800" dirty="0" smtClean="0"/>
              <a:t> </a:t>
            </a:r>
            <a:r>
              <a:rPr lang="de-DE" sz="1800" dirty="0" err="1" smtClean="0"/>
              <a:t>mySQL</a:t>
            </a:r>
            <a:r>
              <a:rPr lang="de-DE" sz="1800" dirty="0" smtClean="0"/>
              <a:t> </a:t>
            </a:r>
            <a:r>
              <a:rPr lang="de-DE" sz="1800" dirty="0" err="1" smtClean="0"/>
              <a:t>calculate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(not </a:t>
            </a:r>
            <a:r>
              <a:rPr lang="de-DE" sz="1800" dirty="0" err="1" smtClean="0"/>
              <a:t>rounded</a:t>
            </a:r>
            <a:r>
              <a:rPr lang="de-DE" sz="1800" dirty="0" smtClean="0"/>
              <a:t>!) </a:t>
            </a:r>
            <a:r>
              <a:rPr lang="de-DE" sz="1800" dirty="0" err="1" smtClean="0"/>
              <a:t>float</a:t>
            </a:r>
            <a:r>
              <a:rPr lang="de-DE" sz="1800" dirty="0" smtClean="0"/>
              <a:t> </a:t>
            </a:r>
            <a:r>
              <a:rPr lang="de-DE" sz="1800" dirty="0" err="1" smtClean="0"/>
              <a:t>format</a:t>
            </a:r>
            <a:r>
              <a:rPr lang="de-DE" sz="1800" dirty="0"/>
              <a:t> </a:t>
            </a:r>
            <a:r>
              <a:rPr lang="de-DE" sz="1800" dirty="0" smtClean="0"/>
              <a:t/>
            </a:r>
            <a:br>
              <a:rPr lang="de-DE" sz="1800" dirty="0" smtClean="0"/>
            </a:br>
            <a:r>
              <a:rPr lang="de-DE" sz="1800" dirty="0" smtClean="0"/>
              <a:t>13,99 + 8,99 </a:t>
            </a:r>
            <a:r>
              <a:rPr lang="de-DE" sz="1800" dirty="0"/>
              <a:t>= 22.979999542236328 </a:t>
            </a:r>
            <a:r>
              <a:rPr lang="de-DE" sz="1800" dirty="0"/>
              <a:t/>
            </a:r>
            <a:br>
              <a:rPr lang="de-DE" sz="1800" dirty="0"/>
            </a:br>
            <a:r>
              <a:rPr lang="de-DE" sz="1800" dirty="0" err="1" smtClean="0"/>
              <a:t>instead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 </a:t>
            </a:r>
            <a:r>
              <a:rPr lang="de-DE" sz="1800" dirty="0"/>
              <a:t>22,98</a:t>
            </a:r>
            <a:r>
              <a:rPr lang="de-DE" sz="1800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err="1" smtClean="0"/>
              <a:t>There</a:t>
            </a:r>
            <a:r>
              <a:rPr lang="de-DE" sz="1800" dirty="0"/>
              <a:t> </a:t>
            </a:r>
            <a:r>
              <a:rPr lang="de-DE" sz="1800" dirty="0" err="1" smtClean="0"/>
              <a:t>are</a:t>
            </a:r>
            <a:r>
              <a:rPr lang="de-DE" sz="1800" dirty="0" smtClean="0"/>
              <a:t> still a </a:t>
            </a:r>
            <a:r>
              <a:rPr lang="de-DE" sz="1800" dirty="0" err="1" smtClean="0"/>
              <a:t>few</a:t>
            </a:r>
            <a:r>
              <a:rPr lang="de-DE" sz="1800" dirty="0" smtClean="0"/>
              <a:t> </a:t>
            </a:r>
            <a:r>
              <a:rPr lang="de-DE" sz="1800" dirty="0" err="1" smtClean="0"/>
              <a:t>unsolved</a:t>
            </a:r>
            <a:r>
              <a:rPr lang="de-DE" sz="1800" dirty="0" smtClean="0"/>
              <a:t> </a:t>
            </a:r>
            <a:r>
              <a:rPr lang="de-DE" sz="1800" dirty="0" err="1" smtClean="0"/>
              <a:t>questions</a:t>
            </a:r>
            <a:r>
              <a:rPr lang="de-DE" sz="1800" dirty="0" smtClean="0"/>
              <a:t>…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/>
              <a:t>530,140 Records after </a:t>
            </a:r>
            <a:r>
              <a:rPr lang="de-DE" sz="1800" dirty="0" err="1" smtClean="0"/>
              <a:t>cleaning</a:t>
            </a:r>
            <a:endParaRPr lang="de-DE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/>
              <a:t>20,633 </a:t>
            </a:r>
            <a:r>
              <a:rPr lang="de-DE" sz="1800" dirty="0" err="1" smtClean="0"/>
              <a:t>Distinct</a:t>
            </a:r>
            <a:r>
              <a:rPr lang="de-DE" sz="1800" dirty="0" smtClean="0"/>
              <a:t> </a:t>
            </a:r>
            <a:r>
              <a:rPr lang="de-DE" sz="1800" dirty="0" err="1" smtClean="0"/>
              <a:t>invoice</a:t>
            </a:r>
            <a:r>
              <a:rPr lang="de-DE" sz="1800" dirty="0" smtClean="0"/>
              <a:t> </a:t>
            </a:r>
            <a:r>
              <a:rPr lang="de-DE" sz="1800" dirty="0" err="1" smtClean="0"/>
              <a:t>numbers</a:t>
            </a:r>
            <a:r>
              <a:rPr lang="de-DE" sz="18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/>
              <a:t>Customers </a:t>
            </a:r>
            <a:r>
              <a:rPr lang="de-DE" sz="1800" dirty="0" err="1" smtClean="0"/>
              <a:t>from</a:t>
            </a:r>
            <a:r>
              <a:rPr lang="de-DE" sz="1800" dirty="0" smtClean="0"/>
              <a:t> 38 Countries</a:t>
            </a:r>
            <a:endParaRPr lang="de-DE" sz="180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Provided</a:t>
            </a:r>
            <a:r>
              <a:rPr lang="de-DE" dirty="0" smtClean="0"/>
              <a:t> </a:t>
            </a:r>
            <a:r>
              <a:rPr lang="de-DE" dirty="0" err="1" smtClean="0"/>
              <a:t>Sales</a:t>
            </a:r>
            <a:r>
              <a:rPr lang="de-DE" dirty="0" smtClean="0"/>
              <a:t> Data Set</a:t>
            </a:r>
            <a:endParaRPr lang="de-DE" dirty="0"/>
          </a:p>
        </p:txBody>
      </p:sp>
      <p:sp>
        <p:nvSpPr>
          <p:cNvPr id="10" name="Rechteck 9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80078" y="-538817"/>
            <a:ext cx="131002" cy="120864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2" name="Rechteck 11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11285955" y="6439704"/>
            <a:ext cx="492491" cy="344103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471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879324"/>
              </p:ext>
            </p:extLst>
          </p:nvPr>
        </p:nvGraphicFramePr>
        <p:xfrm>
          <a:off x="571498" y="2708227"/>
          <a:ext cx="5045528" cy="35619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9689">
                  <a:extLst>
                    <a:ext uri="{9D8B030D-6E8A-4147-A177-3AD203B41FA5}">
                      <a16:colId xmlns:a16="http://schemas.microsoft.com/office/drawing/2014/main" val="3580369407"/>
                    </a:ext>
                  </a:extLst>
                </a:gridCol>
                <a:gridCol w="1087655">
                  <a:extLst>
                    <a:ext uri="{9D8B030D-6E8A-4147-A177-3AD203B41FA5}">
                      <a16:colId xmlns:a16="http://schemas.microsoft.com/office/drawing/2014/main" val="3551121311"/>
                    </a:ext>
                  </a:extLst>
                </a:gridCol>
                <a:gridCol w="1530417">
                  <a:extLst>
                    <a:ext uri="{9D8B030D-6E8A-4147-A177-3AD203B41FA5}">
                      <a16:colId xmlns:a16="http://schemas.microsoft.com/office/drawing/2014/main" val="3291638519"/>
                    </a:ext>
                  </a:extLst>
                </a:gridCol>
                <a:gridCol w="717767">
                  <a:extLst>
                    <a:ext uri="{9D8B030D-6E8A-4147-A177-3AD203B41FA5}">
                      <a16:colId xmlns:a16="http://schemas.microsoft.com/office/drawing/2014/main" val="3946519824"/>
                    </a:ext>
                  </a:extLst>
                </a:gridCol>
              </a:tblGrid>
              <a:tr h="623026">
                <a:tc>
                  <a:txBody>
                    <a:bodyPr/>
                    <a:lstStyle/>
                    <a:p>
                      <a:endParaRPr lang="de-DE" sz="17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b="1" dirty="0" smtClean="0"/>
                        <a:t>In</a:t>
                      </a:r>
                      <a:r>
                        <a:rPr lang="de-DE" sz="1700" b="1" baseline="0" dirty="0" smtClean="0"/>
                        <a:t> </a:t>
                      </a:r>
                      <a:r>
                        <a:rPr lang="de-DE" sz="1700" b="1" dirty="0" smtClean="0"/>
                        <a:t>Total Data</a:t>
                      </a:r>
                      <a:endParaRPr lang="de-DE" sz="17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b="1" baseline="0" dirty="0" smtClean="0"/>
                        <a:t>In Sold</a:t>
                      </a:r>
                      <a:r>
                        <a:rPr lang="de-DE" sz="1700" b="1" dirty="0" smtClean="0"/>
                        <a:t> Products</a:t>
                      </a:r>
                      <a:endParaRPr lang="de-DE" sz="17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b="1" dirty="0" smtClean="0"/>
                        <a:t>%</a:t>
                      </a:r>
                      <a:endParaRPr lang="de-DE" sz="17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1089947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smtClean="0"/>
                        <a:t>Keyboards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3,353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967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28.8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05545640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err="1" smtClean="0"/>
                        <a:t>Mouses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2,151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696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32.4</a:t>
                      </a:r>
                      <a:endParaRPr lang="de-DE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384438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smtClean="0"/>
                        <a:t>Monitors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398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149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37.4</a:t>
                      </a:r>
                      <a:endParaRPr lang="de-DE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562342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err="1" smtClean="0"/>
                        <a:t>Processors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1,189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445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37.4</a:t>
                      </a:r>
                      <a:endParaRPr lang="de-DE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943637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err="1" smtClean="0"/>
                        <a:t>Cameras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2,464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861</a:t>
                      </a:r>
                      <a:endParaRPr lang="de-DE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34.9</a:t>
                      </a:r>
                      <a:endParaRPr lang="de-DE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597127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smtClean="0"/>
                        <a:t>Smartphones</a:t>
                      </a:r>
                      <a:endParaRPr lang="de-DE" sz="17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3,237</a:t>
                      </a:r>
                      <a:endParaRPr lang="de-DE" sz="17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950</a:t>
                      </a:r>
                      <a:endParaRPr lang="de-DE" sz="17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29.3</a:t>
                      </a:r>
                      <a:endParaRPr lang="de-DE" sz="17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9346779"/>
                  </a:ext>
                </a:extLst>
              </a:tr>
              <a:tr h="419845">
                <a:tc>
                  <a:txBody>
                    <a:bodyPr/>
                    <a:lstStyle/>
                    <a:p>
                      <a:r>
                        <a:rPr lang="de-DE" sz="1700" dirty="0" smtClean="0"/>
                        <a:t>Unique</a:t>
                      </a:r>
                      <a:r>
                        <a:rPr lang="de-DE" sz="1700" baseline="0" dirty="0" smtClean="0"/>
                        <a:t> 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12,431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700" dirty="0" smtClean="0"/>
                        <a:t>4,067</a:t>
                      </a:r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7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5934526"/>
                  </a:ext>
                </a:extLst>
              </a:tr>
            </a:tbl>
          </a:graphicData>
        </a:graphic>
      </p:graphicFrame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9" r="17539"/>
          <a:stretch>
            <a:fillRect/>
          </a:stretch>
        </p:blipFill>
        <p:spPr/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46314" y="743075"/>
            <a:ext cx="5170715" cy="590931"/>
          </a:xfrm>
        </p:spPr>
        <p:txBody>
          <a:bodyPr/>
          <a:lstStyle/>
          <a:p>
            <a:r>
              <a:rPr lang="de-DE" dirty="0" smtClean="0"/>
              <a:t>Data / Information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sz="2000" dirty="0" smtClean="0"/>
              <a:t>Unique ASINS Per </a:t>
            </a:r>
            <a:r>
              <a:rPr lang="de-DE" sz="2000" dirty="0" err="1" smtClean="0"/>
              <a:t>Product</a:t>
            </a:r>
            <a:r>
              <a:rPr lang="de-DE" sz="2000" dirty="0" smtClean="0"/>
              <a:t> </a:t>
            </a:r>
            <a:r>
              <a:rPr lang="de-DE" sz="2000" dirty="0" err="1" smtClean="0"/>
              <a:t>Category</a:t>
            </a:r>
            <a:endParaRPr lang="de-DE" sz="2000" dirty="0"/>
          </a:p>
        </p:txBody>
      </p:sp>
      <p:sp>
        <p:nvSpPr>
          <p:cNvPr id="6" name="Rechteck 5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80078" y="-538817"/>
            <a:ext cx="131002" cy="120864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128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further</a:t>
            </a:r>
            <a:r>
              <a:rPr lang="de-DE" dirty="0" smtClean="0"/>
              <a:t> </a:t>
            </a:r>
            <a:r>
              <a:rPr lang="de-DE" dirty="0" err="1" smtClean="0"/>
              <a:t>insights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I </a:t>
            </a:r>
            <a:r>
              <a:rPr lang="de-DE" dirty="0" err="1" smtClean="0"/>
              <a:t>gain</a:t>
            </a:r>
            <a:r>
              <a:rPr lang="de-DE" dirty="0" smtClean="0"/>
              <a:t> so </a:t>
            </a:r>
            <a:r>
              <a:rPr lang="de-DE" dirty="0" err="1" smtClean="0"/>
              <a:t>far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52" name="Untertitel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There‘s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still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much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more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explore</a:t>
            </a:r>
            <a:r>
              <a:rPr lang="de-D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hteck 4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7"/>
          <a:stretch/>
        </p:blipFill>
        <p:spPr>
          <a:xfrm>
            <a:off x="12431238" y="-215900"/>
            <a:ext cx="12562362" cy="4051300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-1" y="0"/>
            <a:ext cx="12191999" cy="39921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341" y="-29766"/>
            <a:ext cx="7150100" cy="402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3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0" y="4901450"/>
            <a:ext cx="10968809" cy="701731"/>
          </a:xfrm>
        </p:spPr>
        <p:txBody>
          <a:bodyPr rtlCol="0"/>
          <a:lstStyle/>
          <a:p>
            <a:pPr rtl="0"/>
            <a:r>
              <a:rPr lang="de-DE" dirty="0" err="1" smtClean="0"/>
              <a:t>What‘s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Future?</a:t>
            </a:r>
            <a:endParaRPr lang="de-DE" dirty="0"/>
          </a:p>
        </p:txBody>
      </p:sp>
      <p:sp>
        <p:nvSpPr>
          <p:cNvPr id="52" name="Untertitel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smtClean="0"/>
              <a:t>In Terms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Insights</a:t>
            </a:r>
            <a:r>
              <a:rPr lang="de-DE" dirty="0" smtClean="0"/>
              <a:t>, KPI, Business </a:t>
            </a:r>
            <a:r>
              <a:rPr lang="de-DE" dirty="0" err="1" smtClean="0"/>
              <a:t>Decisions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5" name="Rechteck 4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86" b="16898"/>
          <a:stretch/>
        </p:blipFill>
        <p:spPr>
          <a:xfrm>
            <a:off x="-1" y="-1935792"/>
            <a:ext cx="12191999" cy="589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0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Recommendations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The Next </a:t>
            </a:r>
            <a:r>
              <a:rPr lang="de-DE" dirty="0" err="1" smtClean="0"/>
              <a:t>Steps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Explore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further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granular.</a:t>
            </a:r>
          </a:p>
          <a:p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products</a:t>
            </a:r>
            <a:r>
              <a:rPr lang="de-DE" dirty="0" smtClean="0"/>
              <a:t> on stock </a:t>
            </a:r>
            <a:r>
              <a:rPr lang="de-DE" dirty="0" err="1" smtClean="0"/>
              <a:t>are</a:t>
            </a:r>
            <a:r>
              <a:rPr lang="de-DE" dirty="0" smtClean="0"/>
              <a:t> not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sold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markets</a:t>
            </a:r>
            <a:r>
              <a:rPr lang="de-DE" dirty="0" smtClean="0"/>
              <a:t> / countries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worthwile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invest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?</a:t>
            </a:r>
          </a:p>
          <a:p>
            <a:r>
              <a:rPr lang="de-DE" dirty="0" smtClean="0"/>
              <a:t>Check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deviating</a:t>
            </a:r>
            <a:r>
              <a:rPr lang="de-DE" dirty="0" smtClean="0"/>
              <a:t> </a:t>
            </a:r>
            <a:r>
              <a:rPr lang="de-DE" dirty="0" err="1" smtClean="0"/>
              <a:t>customer</a:t>
            </a:r>
            <a:r>
              <a:rPr lang="de-DE" dirty="0" smtClean="0"/>
              <a:t> / </a:t>
            </a:r>
            <a:r>
              <a:rPr lang="de-DE" dirty="0" err="1" smtClean="0"/>
              <a:t>buying</a:t>
            </a:r>
            <a:r>
              <a:rPr lang="de-DE" dirty="0" smtClean="0"/>
              <a:t> </a:t>
            </a:r>
            <a:r>
              <a:rPr lang="de-DE" dirty="0" err="1" smtClean="0"/>
              <a:t>behaviour</a:t>
            </a:r>
            <a:r>
              <a:rPr lang="de-DE" dirty="0" smtClean="0"/>
              <a:t> in Corona </a:t>
            </a:r>
            <a:r>
              <a:rPr lang="de-DE" dirty="0" err="1" smtClean="0"/>
              <a:t>times</a:t>
            </a:r>
            <a:r>
              <a:rPr lang="de-DE" dirty="0" smtClean="0"/>
              <a:t> -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try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evaluate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impacts</a:t>
            </a:r>
            <a:r>
              <a:rPr lang="de-DE" dirty="0" smtClean="0"/>
              <a:t> on </a:t>
            </a:r>
            <a:r>
              <a:rPr lang="de-DE" dirty="0" err="1" smtClean="0"/>
              <a:t>future</a:t>
            </a:r>
            <a:r>
              <a:rPr lang="de-DE" dirty="0" smtClean="0"/>
              <a:t> </a:t>
            </a:r>
            <a:r>
              <a:rPr lang="de-DE" dirty="0" err="1" smtClean="0"/>
              <a:t>purchases</a:t>
            </a:r>
            <a:r>
              <a:rPr lang="de-DE" dirty="0" smtClean="0"/>
              <a:t>!</a:t>
            </a:r>
          </a:p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marketing</a:t>
            </a:r>
            <a:r>
              <a:rPr lang="de-DE" dirty="0" smtClean="0"/>
              <a:t> </a:t>
            </a:r>
            <a:r>
              <a:rPr lang="de-DE" dirty="0" err="1" smtClean="0"/>
              <a:t>investments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adjusted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purchasing</a:t>
            </a:r>
            <a:r>
              <a:rPr lang="de-DE" dirty="0" smtClean="0"/>
              <a:t> </a:t>
            </a:r>
            <a:r>
              <a:rPr lang="de-DE" dirty="0" err="1" smtClean="0"/>
              <a:t>behaviour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customers</a:t>
            </a:r>
            <a:r>
              <a:rPr lang="de-DE" dirty="0" smtClean="0"/>
              <a:t> resp.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stimulate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business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cannot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answered</a:t>
            </a:r>
            <a:r>
              <a:rPr lang="de-DE" dirty="0" smtClean="0"/>
              <a:t>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, e. g.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total </a:t>
            </a:r>
            <a:r>
              <a:rPr lang="de-DE" dirty="0" err="1" smtClean="0"/>
              <a:t>market</a:t>
            </a:r>
            <a:r>
              <a:rPr lang="de-DE" dirty="0"/>
              <a:t> </a:t>
            </a:r>
            <a:r>
              <a:rPr lang="de-DE" dirty="0" smtClean="0"/>
              <a:t>potential, </a:t>
            </a:r>
            <a:r>
              <a:rPr lang="de-DE" dirty="0" err="1" smtClean="0"/>
              <a:t>competitors</a:t>
            </a:r>
            <a:r>
              <a:rPr lang="de-DE" dirty="0" smtClean="0"/>
              <a:t>,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offers</a:t>
            </a:r>
            <a:r>
              <a:rPr lang="de-DE" dirty="0" smtClean="0"/>
              <a:t> etc.</a:t>
            </a:r>
            <a:endParaRPr lang="de-DE" dirty="0"/>
          </a:p>
        </p:txBody>
      </p:sp>
      <p:sp>
        <p:nvSpPr>
          <p:cNvPr id="7" name="Rechteck 6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980078" y="-538817"/>
            <a:ext cx="131002" cy="1208640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8" name="Rechteck 7" descr="Titel-Akzentblock">
            <a:extLst>
              <a:ext uri="{FF2B5EF4-FFF2-40B4-BE49-F238E27FC236}">
                <a16:creationId xmlns:a16="http://schemas.microsoft.com/office/drawing/2014/main" id="{DF754616-DC65-1841-9419-6C0DCBEB6DFB}"/>
              </a:ext>
            </a:extLst>
          </p:cNvPr>
          <p:cNvSpPr/>
          <p:nvPr/>
        </p:nvSpPr>
        <p:spPr>
          <a:xfrm rot="5400000">
            <a:off x="11285955" y="6439704"/>
            <a:ext cx="492491" cy="344103"/>
          </a:xfrm>
          <a:prstGeom prst="rect">
            <a:avLst/>
          </a:prstGeom>
          <a:solidFill>
            <a:srgbClr val="EEC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239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Deckblattbild, große Fisc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896993"/>
            <a:ext cx="12192002" cy="8174681"/>
          </a:xfrm>
          <a:prstGeom prst="rect">
            <a:avLst/>
          </a:prstGeom>
        </p:spPr>
      </p:pic>
      <p:sp>
        <p:nvSpPr>
          <p:cNvPr id="10" name="Titel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 txBox="1">
            <a:spLocks/>
          </p:cNvSpPr>
          <p:nvPr/>
        </p:nvSpPr>
        <p:spPr>
          <a:xfrm>
            <a:off x="694869" y="2419793"/>
            <a:ext cx="10968809" cy="70173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400" b="1" kern="1200" spc="-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>
                <a:solidFill>
                  <a:schemeClr val="bg1"/>
                </a:solidFill>
              </a:rPr>
              <a:t>There‘s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much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ahead</a:t>
            </a:r>
            <a:r>
              <a:rPr lang="de-DE" dirty="0" smtClean="0">
                <a:solidFill>
                  <a:schemeClr val="bg1"/>
                </a:solidFill>
              </a:rPr>
              <a:t>...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64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549_TF89715846" id="{58613AD0-624B-49D0-8DD4-6B45BF23BDF7}" vid="{B259D09C-6777-4963-9A91-47246535ED89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0439D9-8631-4FC1-BCE0-1BDB23425EE1}">
  <ds:schemaRefs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6dc4bcd6-49db-4c07-9060-8acfc67cef9f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fb0879af-3eba-417a-a55a-ffe6dcd6ca77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„Ozean“</Template>
  <TotalTime>0</TotalTime>
  <Words>399</Words>
  <Application>Microsoft Office PowerPoint</Application>
  <PresentationFormat>Breitbild</PresentationFormat>
  <Paragraphs>84</Paragraphs>
  <Slides>10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Office-Design</vt:lpstr>
      <vt:lpstr>PowerPoint-Präsentation</vt:lpstr>
      <vt:lpstr>Brief Project Description</vt:lpstr>
      <vt:lpstr>What Did the Given Data Look Like?</vt:lpstr>
      <vt:lpstr>The Provided Sales Data Set</vt:lpstr>
      <vt:lpstr>Data / Information</vt:lpstr>
      <vt:lpstr>Which further insights did I gain so far?</vt:lpstr>
      <vt:lpstr>What‘s in the Future?</vt:lpstr>
      <vt:lpstr>Recommendations For The Next Steps</vt:lpstr>
      <vt:lpstr>PowerPoint-Präsentation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2021-02-08T14:20:32Z</dcterms:created>
  <dcterms:modified xsi:type="dcterms:W3CDTF">2021-03-15T11:41:44Z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